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71" r:id="rId13"/>
    <p:sldId id="272" r:id="rId14"/>
    <p:sldId id="267" r:id="rId15"/>
    <p:sldId id="268" r:id="rId16"/>
    <p:sldId id="269" r:id="rId17"/>
    <p:sldId id="273" r:id="rId18"/>
    <p:sldId id="274" r:id="rId19"/>
    <p:sldId id="275" r:id="rId20"/>
    <p:sldId id="276" r:id="rId21"/>
    <p:sldId id="277" r:id="rId22"/>
    <p:sldId id="279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2705" y="149902"/>
            <a:ext cx="7766936" cy="1039571"/>
          </a:xfrm>
        </p:spPr>
        <p:txBody>
          <a:bodyPr/>
          <a:lstStyle/>
          <a:p>
            <a:r>
              <a:rPr lang="es-ES" dirty="0" smtClean="0"/>
              <a:t>Vectores libres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2705" y="5738802"/>
            <a:ext cx="4342239" cy="751939"/>
          </a:xfrm>
        </p:spPr>
        <p:txBody>
          <a:bodyPr/>
          <a:lstStyle/>
          <a:p>
            <a:r>
              <a:rPr lang="es-ES" dirty="0" smtClean="0"/>
              <a:t>Montoya.-</a:t>
            </a:r>
            <a:endParaRPr lang="es-CL" dirty="0"/>
          </a:p>
        </p:txBody>
      </p:sp>
      <p:pic>
        <p:nvPicPr>
          <p:cNvPr id="2052" name="Picture 4" descr="Resultado de imagen para vectores lib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52" y="1189473"/>
            <a:ext cx="6215306" cy="553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389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Método del polígono.</a:t>
            </a:r>
            <a:endParaRPr lang="es-CL" dirty="0"/>
          </a:p>
        </p:txBody>
      </p:sp>
      <p:pic>
        <p:nvPicPr>
          <p:cNvPr id="1026" name="Picture 2" descr="Resultado de imagen para vectores , metodo del poligo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54728"/>
            <a:ext cx="9339502" cy="515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824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462" y="144904"/>
            <a:ext cx="8596668" cy="1320800"/>
          </a:xfrm>
        </p:spPr>
        <p:txBody>
          <a:bodyPr/>
          <a:lstStyle/>
          <a:p>
            <a:r>
              <a:rPr lang="es-ES" dirty="0" smtClean="0"/>
              <a:t>La suma vectorial es conmutativa.</a:t>
            </a:r>
            <a:endParaRPr lang="es-CL" dirty="0"/>
          </a:p>
        </p:txBody>
      </p:sp>
      <p:pic>
        <p:nvPicPr>
          <p:cNvPr id="6146" name="Picture 2" descr="Resultado de imagen para vectores lib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71" y="1304144"/>
            <a:ext cx="6597263" cy="506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88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542422" y="324787"/>
                <a:ext cx="8596668" cy="2343462"/>
              </a:xfrm>
            </p:spPr>
            <p:txBody>
              <a:bodyPr>
                <a:normAutofit fontScale="90000"/>
              </a:bodyPr>
              <a:lstStyle/>
              <a:p>
                <a:r>
                  <a:rPr lang="es-ES" dirty="0" smtClean="0"/>
                  <a:t>Encuentre:</a:t>
                </a:r>
                <a:br>
                  <a:rPr lang="es-ES" dirty="0" smtClean="0"/>
                </a:br>
                <a:r>
                  <a:rPr lang="es-ES" dirty="0" smtClean="0"/>
                  <a:t> </a:t>
                </a:r>
                <a14:m>
                  <m:oMath xmlns:m="http://schemas.openxmlformats.org/officeDocument/2006/math">
                    <m:r>
                      <a:rPr lang="es-ES" b="0" i="0" smtClean="0">
                        <a:latin typeface="Cambria Math" panose="02040503050406030204" pitchFamily="18" charset="0"/>
                      </a:rPr>
                      <m:t>1)</m:t>
                    </m:r>
                    <m:acc>
                      <m:accPr>
                        <m:chr m:val="⃗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s-ES" i="1" dirty="0" smtClean="0">
                    <a:latin typeface="Cambria Math" panose="02040503050406030204" pitchFamily="18" charset="0"/>
                  </a:rPr>
                  <a:t/>
                </a:r>
                <a:br>
                  <a:rPr lang="es-ES" i="1" dirty="0" smtClean="0">
                    <a:latin typeface="Cambria Math" panose="02040503050406030204" pitchFamily="18" charset="0"/>
                  </a:rPr>
                </a:br>
                <a:r>
                  <a:rPr lang="es-ES" i="1" dirty="0" smtClean="0">
                    <a:latin typeface="Cambria Math" panose="02040503050406030204" pitchFamily="18" charset="0"/>
                  </a:rPr>
                  <a:t>2)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s-CL" dirty="0" smtClean="0"/>
                  <a:t/>
                </a:r>
                <a:br>
                  <a:rPr lang="es-CL" dirty="0" smtClean="0"/>
                </a:br>
                <a:r>
                  <a:rPr lang="es-CL" dirty="0" smtClean="0"/>
                  <a:t>3)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es-CL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42422" y="324787"/>
                <a:ext cx="8596668" cy="2343462"/>
              </a:xfrm>
              <a:blipFill rotWithShape="0">
                <a:blip r:embed="rId2"/>
                <a:stretch>
                  <a:fillRect l="-1844" t="-3377" b="-467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2236" y="1184223"/>
            <a:ext cx="6826018" cy="53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4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677334" y="609600"/>
                <a:ext cx="8596668" cy="1803816"/>
              </a:xfrm>
            </p:spPr>
            <p:txBody>
              <a:bodyPr>
                <a:normAutofit fontScale="90000"/>
              </a:bodyPr>
              <a:lstStyle/>
              <a:p>
                <a:r>
                  <a:rPr lang="es-ES" dirty="0" smtClean="0"/>
                  <a:t>Encuentre:</a:t>
                </a:r>
                <a:br>
                  <a:rPr lang="es-ES" dirty="0" smtClean="0"/>
                </a:br>
                <a:r>
                  <a:rPr lang="es-ES" dirty="0" smtClean="0"/>
                  <a:t>1)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s-ES" i="1" dirty="0" smtClean="0">
                    <a:latin typeface="Cambria Math" panose="02040503050406030204" pitchFamily="18" charset="0"/>
                  </a:rPr>
                  <a:t/>
                </a:r>
                <a:br>
                  <a:rPr lang="es-ES" i="1" dirty="0" smtClean="0">
                    <a:latin typeface="Cambria Math" panose="02040503050406030204" pitchFamily="18" charset="0"/>
                  </a:rPr>
                </a:br>
                <a:r>
                  <a:rPr lang="es-ES" i="1" dirty="0" smtClean="0">
                    <a:latin typeface="Cambria Math" panose="02040503050406030204" pitchFamily="18" charset="0"/>
                  </a:rPr>
                  <a:t>2)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s-ES" i="1" dirty="0">
                    <a:latin typeface="Cambria Math" panose="02040503050406030204" pitchFamily="18" charset="0"/>
                  </a:rPr>
                  <a:t/>
                </a:r>
                <a:br>
                  <a:rPr lang="es-ES" i="1" dirty="0">
                    <a:latin typeface="Cambria Math" panose="02040503050406030204" pitchFamily="18" charset="0"/>
                  </a:rPr>
                </a:br>
                <a:r>
                  <a:rPr lang="es-ES" i="1" dirty="0">
                    <a:latin typeface="Cambria Math" panose="02040503050406030204" pitchFamily="18" charset="0"/>
                  </a:rPr>
                  <a:t/>
                </a:r>
                <a:br>
                  <a:rPr lang="es-ES" i="1" dirty="0">
                    <a:latin typeface="Cambria Math" panose="02040503050406030204" pitchFamily="18" charset="0"/>
                  </a:rPr>
                </a:br>
                <a:endParaRPr lang="es-CL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77334" y="609600"/>
                <a:ext cx="8596668" cy="1803816"/>
              </a:xfrm>
              <a:blipFill rotWithShape="0">
                <a:blip r:embed="rId2"/>
                <a:stretch>
                  <a:fillRect l="-1773" t="-4392" b="-506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62925" y="809470"/>
            <a:ext cx="5876144" cy="554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78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918" y="149068"/>
            <a:ext cx="8596668" cy="1320800"/>
          </a:xfrm>
        </p:spPr>
        <p:txBody>
          <a:bodyPr/>
          <a:lstStyle/>
          <a:p>
            <a:r>
              <a:rPr lang="es-ES" dirty="0" smtClean="0"/>
              <a:t>Solución.</a:t>
            </a:r>
            <a:endParaRPr lang="es-CL" dirty="0"/>
          </a:p>
        </p:txBody>
      </p:sp>
      <p:pic>
        <p:nvPicPr>
          <p:cNvPr id="7170" name="Picture 2" descr="Resultado de imagen para vectores lib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4" y="1469868"/>
            <a:ext cx="5411449" cy="439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vectores lib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017" y="1109272"/>
            <a:ext cx="448205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31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Encontrar la suma vectorial con origen en P</a:t>
            </a:r>
            <a:endParaRPr lang="es-CL" dirty="0"/>
          </a:p>
        </p:txBody>
      </p:sp>
      <p:pic>
        <p:nvPicPr>
          <p:cNvPr id="8194" name="Picture 2" descr="Resultado de imagen para vectores libres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85" y="1603949"/>
            <a:ext cx="6340838" cy="469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663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143" y="609600"/>
            <a:ext cx="9709813" cy="607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49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242620" y="0"/>
                <a:ext cx="11949380" cy="2160588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s-ES" dirty="0" smtClean="0"/>
                  <a:t>Cosidere los vectores, determine:</a:t>
                </a:r>
                <a:br>
                  <a:rPr lang="es-ES" dirty="0" smtClean="0"/>
                </a:br>
                <a:r>
                  <a:rPr lang="es-ES" dirty="0" smtClean="0"/>
                  <a:t>1)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s-ES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s-ES" i="1" dirty="0" smtClean="0">
                    <a:latin typeface="Cambria Math" panose="02040503050406030204" pitchFamily="18" charset="0"/>
                  </a:rPr>
                  <a:t>		2)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s-ES" i="1" dirty="0" smtClean="0">
                    <a:latin typeface="Cambria Math" panose="02040503050406030204" pitchFamily="18" charset="0"/>
                  </a:rPr>
                  <a:t>				3)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s-ES" i="1" dirty="0" smtClean="0">
                    <a:latin typeface="Cambria Math" panose="02040503050406030204" pitchFamily="18" charset="0"/>
                  </a:rPr>
                  <a:t>		</a:t>
                </a:r>
                <a:br>
                  <a:rPr lang="es-ES" i="1" dirty="0" smtClean="0">
                    <a:latin typeface="Cambria Math" panose="02040503050406030204" pitchFamily="18" charset="0"/>
                  </a:rPr>
                </a:br>
                <a:r>
                  <a:rPr lang="es-ES" i="1" dirty="0" smtClean="0">
                    <a:latin typeface="Cambria Math" panose="02040503050406030204" pitchFamily="18" charset="0"/>
                  </a:rPr>
                  <a:t>4)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s-ES" i="1" dirty="0" smtClean="0">
                    <a:latin typeface="Cambria Math" panose="02040503050406030204" pitchFamily="18" charset="0"/>
                  </a:rPr>
                  <a:t>				5)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s-ES" i="1" dirty="0" smtClean="0">
                    <a:latin typeface="Cambria Math" panose="02040503050406030204" pitchFamily="18" charset="0"/>
                  </a:rPr>
                  <a:t>			6)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s-ES" i="1" dirty="0" smtClean="0">
                    <a:latin typeface="Cambria Math" panose="02040503050406030204" pitchFamily="18" charset="0"/>
                  </a:rPr>
                  <a:t/>
                </a:r>
                <a:br>
                  <a:rPr lang="es-ES" i="1" dirty="0" smtClean="0">
                    <a:latin typeface="Cambria Math" panose="02040503050406030204" pitchFamily="18" charset="0"/>
                  </a:rPr>
                </a:br>
                <a:r>
                  <a:rPr lang="es-ES" i="1" dirty="0" smtClean="0">
                    <a:latin typeface="Cambria Math" panose="02040503050406030204" pitchFamily="18" charset="0"/>
                  </a:rPr>
                  <a:t>7)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s-ES" i="1" dirty="0" smtClean="0">
                    <a:latin typeface="Cambria Math" panose="02040503050406030204" pitchFamily="18" charset="0"/>
                  </a:rPr>
                  <a:t>				8)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s-ES" i="1" dirty="0" smtClean="0">
                    <a:latin typeface="Cambria Math" panose="02040503050406030204" pitchFamily="18" charset="0"/>
                  </a:rPr>
                  <a:t>				9)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s-ES" i="1" dirty="0">
                    <a:latin typeface="Cambria Math" panose="02040503050406030204" pitchFamily="18" charset="0"/>
                  </a:rPr>
                  <a:t/>
                </a:r>
                <a:br>
                  <a:rPr lang="es-ES" i="1" dirty="0">
                    <a:latin typeface="Cambria Math" panose="02040503050406030204" pitchFamily="18" charset="0"/>
                  </a:rPr>
                </a:br>
                <a:r>
                  <a:rPr lang="es-ES" i="1" dirty="0">
                    <a:latin typeface="Cambria Math" panose="02040503050406030204" pitchFamily="18" charset="0"/>
                  </a:rPr>
                  <a:t/>
                </a:r>
                <a:br>
                  <a:rPr lang="es-ES" i="1" dirty="0">
                    <a:latin typeface="Cambria Math" panose="02040503050406030204" pitchFamily="18" charset="0"/>
                  </a:rPr>
                </a:br>
                <a:r>
                  <a:rPr lang="es-ES" i="1" dirty="0">
                    <a:latin typeface="Cambria Math" panose="02040503050406030204" pitchFamily="18" charset="0"/>
                  </a:rPr>
                  <a:t/>
                </a:r>
                <a:br>
                  <a:rPr lang="es-ES" i="1" dirty="0">
                    <a:latin typeface="Cambria Math" panose="02040503050406030204" pitchFamily="18" charset="0"/>
                  </a:rPr>
                </a:br>
                <a:r>
                  <a:rPr lang="es-ES" i="1" dirty="0">
                    <a:latin typeface="Cambria Math" panose="02040503050406030204" pitchFamily="18" charset="0"/>
                  </a:rPr>
                  <a:t/>
                </a:r>
                <a:br>
                  <a:rPr lang="es-ES" i="1" dirty="0">
                    <a:latin typeface="Cambria Math" panose="02040503050406030204" pitchFamily="18" charset="0"/>
                  </a:rPr>
                </a:br>
                <a:r>
                  <a:rPr lang="es-ES" i="1" dirty="0">
                    <a:latin typeface="Cambria Math" panose="02040503050406030204" pitchFamily="18" charset="0"/>
                  </a:rPr>
                  <a:t/>
                </a:r>
                <a:br>
                  <a:rPr lang="es-ES" i="1" dirty="0">
                    <a:latin typeface="Cambria Math" panose="02040503050406030204" pitchFamily="18" charset="0"/>
                  </a:rPr>
                </a:br>
                <a:r>
                  <a:rPr lang="es-ES" i="1" dirty="0">
                    <a:latin typeface="Cambria Math" panose="02040503050406030204" pitchFamily="18" charset="0"/>
                  </a:rPr>
                  <a:t/>
                </a:r>
                <a:br>
                  <a:rPr lang="es-ES" i="1" dirty="0">
                    <a:latin typeface="Cambria Math" panose="02040503050406030204" pitchFamily="18" charset="0"/>
                  </a:rPr>
                </a:br>
                <a:r>
                  <a:rPr lang="es-ES" i="1" dirty="0">
                    <a:latin typeface="Cambria Math" panose="02040503050406030204" pitchFamily="18" charset="0"/>
                  </a:rPr>
                  <a:t/>
                </a:r>
                <a:br>
                  <a:rPr lang="es-E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E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s-E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r>
                  <a:rPr lang="es-ES" i="1" dirty="0">
                    <a:latin typeface="Cambria Math" panose="02040503050406030204" pitchFamily="18" charset="0"/>
                  </a:rPr>
                  <a:t/>
                </a:r>
                <a:br>
                  <a:rPr lang="es-ES" i="1" dirty="0">
                    <a:latin typeface="Cambria Math" panose="02040503050406030204" pitchFamily="18" charset="0"/>
                  </a:rPr>
                </a:br>
                <a:r>
                  <a:rPr lang="es-ES" i="1" dirty="0">
                    <a:latin typeface="Cambria Math" panose="02040503050406030204" pitchFamily="18" charset="0"/>
                  </a:rPr>
                  <a:t/>
                </a:r>
                <a:br>
                  <a:rPr lang="es-ES" i="1" dirty="0">
                    <a:latin typeface="Cambria Math" panose="02040503050406030204" pitchFamily="18" charset="0"/>
                  </a:rPr>
                </a:br>
                <a:r>
                  <a:rPr lang="es-ES" i="1" dirty="0" smtClean="0">
                    <a:latin typeface="Cambria Math" panose="02040503050406030204" pitchFamily="18" charset="0"/>
                  </a:rPr>
                  <a:t/>
                </a:r>
                <a:br>
                  <a:rPr lang="es-ES" i="1" dirty="0" smtClean="0">
                    <a:latin typeface="Cambria Math" panose="02040503050406030204" pitchFamily="18" charset="0"/>
                  </a:rPr>
                </a:br>
                <a:r>
                  <a:rPr lang="es-ES" i="1" dirty="0">
                    <a:latin typeface="Cambria Math" panose="02040503050406030204" pitchFamily="18" charset="0"/>
                  </a:rPr>
                  <a:t/>
                </a:r>
                <a:br>
                  <a:rPr lang="es-ES" i="1" dirty="0">
                    <a:latin typeface="Cambria Math" panose="02040503050406030204" pitchFamily="18" charset="0"/>
                  </a:rPr>
                </a:br>
                <a:r>
                  <a:rPr lang="es-ES" dirty="0" smtClean="0"/>
                  <a:t/>
                </a:r>
                <a:br>
                  <a:rPr lang="es-ES" dirty="0" smtClean="0"/>
                </a:br>
                <a:endParaRPr lang="es-CL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2620" y="0"/>
                <a:ext cx="11949380" cy="2160588"/>
              </a:xfrm>
              <a:blipFill rotWithShape="0">
                <a:blip r:embed="rId2"/>
                <a:stretch>
                  <a:fillRect l="-1327" t="-3672" b="-16073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0003" y="2160588"/>
            <a:ext cx="5934312" cy="46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68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51" y="434715"/>
            <a:ext cx="8829205" cy="6280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567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33" y="284813"/>
            <a:ext cx="7869836" cy="6265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10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Definición.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un segmento dirigido.</a:t>
            </a:r>
          </a:p>
          <a:p>
            <a:r>
              <a:rPr lang="es-ES" dirty="0" smtClean="0"/>
              <a:t>No tiene un punto origen </a:t>
            </a:r>
          </a:p>
          <a:p>
            <a:r>
              <a:rPr lang="es-ES" dirty="0" smtClean="0"/>
              <a:t>No esta sujeto a una referencia.</a:t>
            </a:r>
          </a:p>
          <a:p>
            <a:r>
              <a:rPr lang="es-ES" dirty="0" smtClean="0"/>
              <a:t>Se identifica por tener dirección , sentido y modulo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36367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82" y="344774"/>
            <a:ext cx="8949127" cy="6250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887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7" y="254834"/>
            <a:ext cx="9758597" cy="6355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092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2" y="360608"/>
            <a:ext cx="9311424" cy="6168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953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6" y="412124"/>
            <a:ext cx="9465972" cy="6207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53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274163"/>
            <a:ext cx="9261145" cy="54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8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equipolencia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371" y="1471040"/>
            <a:ext cx="7955441" cy="482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3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Traslación de vectores</a:t>
            </a:r>
            <a:endParaRPr lang="es-CL" dirty="0"/>
          </a:p>
        </p:txBody>
      </p:sp>
      <p:pic>
        <p:nvPicPr>
          <p:cNvPr id="1026" name="Picture 2" descr="Resultado de imagen para vectores lib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3" y="1514008"/>
            <a:ext cx="9548735" cy="490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905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Suma o adición de vectores libres.</a:t>
            </a:r>
            <a:endParaRPr lang="es-CL" dirty="0"/>
          </a:p>
        </p:txBody>
      </p:sp>
      <p:pic>
        <p:nvPicPr>
          <p:cNvPr id="4098" name="Picture 2" descr="Resultado de imagen para vectores lib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80" y="1930400"/>
            <a:ext cx="8329621" cy="41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20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462" y="148235"/>
            <a:ext cx="8596668" cy="856106"/>
          </a:xfrm>
        </p:spPr>
        <p:txBody>
          <a:bodyPr/>
          <a:lstStyle/>
          <a:p>
            <a:r>
              <a:rPr lang="es-ES" dirty="0" smtClean="0"/>
              <a:t>Resta de vectores.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931" y="1004341"/>
            <a:ext cx="9916007" cy="550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7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7412" y="309795"/>
            <a:ext cx="8596668" cy="151900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Operatoria con vectores.</a:t>
            </a:r>
            <a:br>
              <a:rPr lang="es-ES" dirty="0" smtClean="0"/>
            </a:br>
            <a:r>
              <a:rPr lang="es-ES" dirty="0" smtClean="0"/>
              <a:t>Suma y restra de vectores.( método del paralelogramo</a:t>
            </a:r>
            <a:endParaRPr lang="es-CL" dirty="0"/>
          </a:p>
        </p:txBody>
      </p:sp>
      <p:pic>
        <p:nvPicPr>
          <p:cNvPr id="2050" name="Picture 2" descr="Resultado de imagen para vectores lib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69" y="2953544"/>
            <a:ext cx="47625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19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Operatoria.</a:t>
            </a:r>
            <a:endParaRPr lang="es-CL" dirty="0"/>
          </a:p>
        </p:txBody>
      </p:sp>
      <p:pic>
        <p:nvPicPr>
          <p:cNvPr id="3074" name="Picture 2" descr="Resultado de imagen para vectores lib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89" y="1270000"/>
            <a:ext cx="845759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1144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402</TotalTime>
  <Words>83</Words>
  <Application>Microsoft Office PowerPoint</Application>
  <PresentationFormat>Panorámica</PresentationFormat>
  <Paragraphs>20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Cambria Math</vt:lpstr>
      <vt:lpstr>Trebuchet MS</vt:lpstr>
      <vt:lpstr>Wingdings 3</vt:lpstr>
      <vt:lpstr>Faceta</vt:lpstr>
      <vt:lpstr>Vectores libres</vt:lpstr>
      <vt:lpstr>Definición.</vt:lpstr>
      <vt:lpstr>Presentación de PowerPoint</vt:lpstr>
      <vt:lpstr>equipolencia</vt:lpstr>
      <vt:lpstr>Traslación de vectores</vt:lpstr>
      <vt:lpstr>Suma o adición de vectores libres.</vt:lpstr>
      <vt:lpstr>Resta de vectores.</vt:lpstr>
      <vt:lpstr>Operatoria con vectores. Suma y restra de vectores.( método del paralelogramo</vt:lpstr>
      <vt:lpstr>Operatoria.</vt:lpstr>
      <vt:lpstr>Método del polígono.</vt:lpstr>
      <vt:lpstr>La suma vectorial es conmutativa.</vt:lpstr>
      <vt:lpstr>Encuentre:  1)a ⃗+b ⃗+c ⃗ 2)a ⃗+b ⃗ 3) b ⃗+c ⃗</vt:lpstr>
      <vt:lpstr>Encuentre: 1) a ⃗+b ⃗ 2) a ⃗-b ⃗  </vt:lpstr>
      <vt:lpstr>Solución.</vt:lpstr>
      <vt:lpstr>Encontrar la suma vectorial con origen en P</vt:lpstr>
      <vt:lpstr>Presentación de PowerPoint</vt:lpstr>
      <vt:lpstr>Cosidere los vectores, determine: 1) a ⃗+b ⃗+c ⃗ +d ⃗  2) a ⃗-b ⃗+c ⃗    3) 2a ⃗-d ⃗+e ⃗   4) e ⃗+f ⃗-c ⃗    5) b ⃗-2d ⃗+f ⃗   6) f ⃗-2f ⃗+c ⃗ 7) a ⃗-b ⃗-c ⃗    8) c ⃗+b ⃗-a ⃗    9) c ⃗-b ⃗+f ⃗       a ⃗+b ⃗+c ⃗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Vectores libres</dc:title>
  <dc:creator>Montoya</dc:creator>
  <cp:lastModifiedBy>Montoya</cp:lastModifiedBy>
  <cp:revision>13</cp:revision>
  <dcterms:created xsi:type="dcterms:W3CDTF">2017-12-13T14:58:04Z</dcterms:created>
  <dcterms:modified xsi:type="dcterms:W3CDTF">2018-05-26T19:22:54Z</dcterms:modified>
</cp:coreProperties>
</file>